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B33"/>
    <a:srgbClr val="146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21"/>
  </p:normalViewPr>
  <p:slideViewPr>
    <p:cSldViewPr snapToGrid="0" snapToObjects="1">
      <p:cViewPr varScale="1">
        <p:scale>
          <a:sx n="35" d="100"/>
          <a:sy n="35" d="100"/>
        </p:scale>
        <p:origin x="19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18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87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66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93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38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9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61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82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35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08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80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5CC5-30B2-7F41-BC32-08C59D18DC66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BB54-5C89-A54E-A99D-FDF6A1789A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56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iroma.sailportal.i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277A8-A661-2841-9700-51A637E27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245540-E816-F04D-863F-1C9E7AB30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C08B495-1100-CD4E-8215-4F0BF8169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474" y="-391449"/>
            <a:ext cx="9601200" cy="1319304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EC58FE45-AE9E-4243-BA1F-E81839705E23}"/>
              </a:ext>
            </a:extLst>
          </p:cNvPr>
          <p:cNvSpPr/>
          <p:nvPr/>
        </p:nvSpPr>
        <p:spPr>
          <a:xfrm>
            <a:off x="239050" y="694369"/>
            <a:ext cx="9162958" cy="1323439"/>
          </a:xfrm>
          <a:prstGeom prst="rect">
            <a:avLst/>
          </a:prstGeom>
          <a:noFill/>
          <a:ln>
            <a:noFill/>
          </a:ln>
          <a:effectLst>
            <a:innerShdw blurRad="63500" dist="50800" dir="15900000">
              <a:prstClr val="black">
                <a:alpha val="40000"/>
              </a:prstClr>
            </a:inn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2800" b="1" spc="1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 </a:t>
            </a:r>
            <a:r>
              <a:rPr lang="it-IT" sz="2800" b="1" spc="1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FORMAZIONE CONTINUA PER LA SICUREZZA </a:t>
            </a:r>
          </a:p>
          <a:p>
            <a:pPr algn="ctr"/>
            <a:r>
              <a:rPr lang="it-IT" sz="2800" b="1" spc="1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DELLE CURE IN AMBITO SANITARIO</a:t>
            </a:r>
            <a:endParaRPr lang="it-IT" sz="2800" b="1" spc="100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it-IT" sz="2400" b="1" spc="1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Dal sistema ECM alle evoluzioni normative per il professionista </a:t>
            </a:r>
            <a:endParaRPr lang="it-IT" sz="2400" b="1" spc="100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E442736C-75FD-0145-9C7A-85EED63D1731}"/>
              </a:ext>
            </a:extLst>
          </p:cNvPr>
          <p:cNvCxnSpPr>
            <a:cxnSpLocks/>
          </p:cNvCxnSpPr>
          <p:nvPr/>
        </p:nvCxnSpPr>
        <p:spPr>
          <a:xfrm>
            <a:off x="259852" y="2670663"/>
            <a:ext cx="387626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9816184-4D38-5445-B782-1D79F32A38AC}"/>
              </a:ext>
            </a:extLst>
          </p:cNvPr>
          <p:cNvSpPr txBox="1"/>
          <p:nvPr/>
        </p:nvSpPr>
        <p:spPr>
          <a:xfrm>
            <a:off x="6654832" y="3393661"/>
            <a:ext cx="2566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spc="100" dirty="0" smtClean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12 </a:t>
            </a:r>
            <a:r>
              <a:rPr lang="it-IT" sz="3600" b="1" spc="100" dirty="0" smtClean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novembre</a:t>
            </a:r>
            <a:endParaRPr lang="it-IT" sz="3600" b="1" spc="1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A515345-4856-774E-BC5D-E6A7CB4D302E}"/>
              </a:ext>
            </a:extLst>
          </p:cNvPr>
          <p:cNvSpPr txBox="1"/>
          <p:nvPr/>
        </p:nvSpPr>
        <p:spPr>
          <a:xfrm>
            <a:off x="6696085" y="2324497"/>
            <a:ext cx="25186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b="1" spc="1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r>
              <a:rPr lang="it-IT" sz="8000" b="1" spc="100" dirty="0">
                <a:solidFill>
                  <a:srgbClr val="FFFF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</a:p>
        </p:txBody>
      </p:sp>
      <p:graphicFrame>
        <p:nvGraphicFramePr>
          <p:cNvPr id="20" name="Tabella 19">
            <a:extLst>
              <a:ext uri="{FF2B5EF4-FFF2-40B4-BE49-F238E27FC236}">
                <a16:creationId xmlns:a16="http://schemas.microsoft.com/office/drawing/2014/main" id="{1979C015-8742-9F43-8B68-6145FC43B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57839"/>
              </p:ext>
            </p:extLst>
          </p:nvPr>
        </p:nvGraphicFramePr>
        <p:xfrm>
          <a:off x="259852" y="4918256"/>
          <a:ext cx="4497274" cy="705985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16293">
                  <a:extLst>
                    <a:ext uri="{9D8B030D-6E8A-4147-A177-3AD203B41FA5}">
                      <a16:colId xmlns:a16="http://schemas.microsoft.com/office/drawing/2014/main" val="3884431822"/>
                    </a:ext>
                  </a:extLst>
                </a:gridCol>
                <a:gridCol w="3880981">
                  <a:extLst>
                    <a:ext uri="{9D8B030D-6E8A-4147-A177-3AD203B41FA5}">
                      <a16:colId xmlns:a16="http://schemas.microsoft.com/office/drawing/2014/main" val="3372053053"/>
                    </a:ext>
                  </a:extLst>
                </a:gridCol>
              </a:tblGrid>
              <a:tr h="664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8:30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Saluto Autorità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Dr. Maurizio Zega 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Presidente OPI </a:t>
                      </a: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Roma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401037"/>
                  </a:ext>
                </a:extLst>
              </a:tr>
              <a:tr h="66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9:00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Articolo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10 del Codice di deontologia infermieristica e il ruolo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Dell’Ordine Professionale.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B.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Pisa / A. Sili / B. Porcelli / C. Lorenzetti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6789677"/>
                  </a:ext>
                </a:extLst>
              </a:tr>
              <a:tr h="567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9:40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Il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sistema E.C.M.: leggi di riferimento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B.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Pisa / F. Scerbo / N. Mazzitelli / MG. Montalbano 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C. </a:t>
                      </a:r>
                      <a:r>
                        <a:rPr lang="it-IT" sz="1400" b="0" i="0" baseline="0" dirty="0" err="1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Puleio</a:t>
                      </a:r>
                      <a:endParaRPr lang="it-IT" sz="1400" b="0" i="0" baseline="0" dirty="0" smtClean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4976853"/>
                  </a:ext>
                </a:extLst>
              </a:tr>
              <a:tr h="567653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10:20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Assicurazioni ed obblighi E.C.M. per il professionista infermiere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G.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Amici / F. </a:t>
                      </a:r>
                      <a:r>
                        <a:rPr lang="it-IT" sz="1400" b="0" i="0" baseline="0" dirty="0" err="1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Tettoni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/ G. Esposito / G. Caggianelli 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S. Sferrazza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5416005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11:00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Coffee </a:t>
                      </a: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Break</a:t>
                      </a:r>
                    </a:p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2678360"/>
                  </a:ext>
                </a:extLst>
              </a:tr>
              <a:tr h="393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11:30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Il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sistema E.C.M.: principali diritti e doveri del professionista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M.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Tosini / E. Lisanti / L. Altobello / C. Turci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972914"/>
                  </a:ext>
                </a:extLst>
              </a:tr>
              <a:tr h="567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12:10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Il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  <a:r>
                        <a:rPr lang="it-IT" sz="1400" b="0" i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Co.ge.a.p.s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.: ruolo e strumenti a disposizione del professionista.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Il sito e l’</a:t>
                      </a:r>
                      <a:r>
                        <a:rPr lang="it-IT" sz="1400" b="0" i="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app</a:t>
                      </a:r>
                      <a:r>
                        <a:rPr lang="it-IT" sz="14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mobile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E.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Lisanti / F. Scerbo / M. Tosini</a:t>
                      </a:r>
                    </a:p>
                    <a:p>
                      <a:pPr marL="480060" marR="0" lvl="1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7524110"/>
                  </a:ext>
                </a:extLst>
              </a:tr>
              <a:tr h="1135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13:00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13:40          </a:t>
                      </a: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Discussione con i partecipanti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 smtClean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Consegna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Attestati di</a:t>
                      </a:r>
                      <a:r>
                        <a:rPr lang="it-IT" sz="1400" b="0" i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frequenza</a:t>
                      </a: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baseline="0" dirty="0" smtClean="0">
                          <a:solidFill>
                            <a:srgbClr val="146167"/>
                          </a:solidFill>
                          <a:effectLst/>
                          <a:latin typeface="Helvetica Neue Medium" panose="02000503000000020004" pitchFamily="2" charset="0"/>
                          <a:ea typeface="Helvetica Neue Medium" panose="02000503000000020004" pitchFamily="2" charset="0"/>
                          <a:cs typeface="Helvetica Neue Medium" panose="02000503000000020004" pitchFamily="2" charset="0"/>
                        </a:rPr>
                        <a:t>invio via e-mail test di Valutazione</a:t>
                      </a: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dirty="0" smtClean="0">
                        <a:solidFill>
                          <a:srgbClr val="146167"/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847755"/>
                  </a:ext>
                </a:extLst>
              </a:tr>
              <a:tr h="232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1898776"/>
                  </a:ext>
                </a:extLst>
              </a:tr>
              <a:tr h="189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b="0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Helvetica Neue Medium" panose="02000503000000020004" pitchFamily="2" charset="0"/>
                        <a:ea typeface="Helvetica Neue Medium" panose="02000503000000020004" pitchFamily="2" charset="0"/>
                        <a:cs typeface="Helvetica Neue Medium" panose="02000503000000020004" pitchFamily="2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158284"/>
                  </a:ext>
                </a:extLst>
              </a:tr>
            </a:tbl>
          </a:graphicData>
        </a:graphic>
      </p:graphicFrame>
      <p:sp>
        <p:nvSpPr>
          <p:cNvPr id="25" name="Parallelogramma 24">
            <a:extLst>
              <a:ext uri="{FF2B5EF4-FFF2-40B4-BE49-F238E27FC236}">
                <a16:creationId xmlns:a16="http://schemas.microsoft.com/office/drawing/2014/main" id="{A44883DF-205F-E643-98EB-154003DBFF9B}"/>
              </a:ext>
            </a:extLst>
          </p:cNvPr>
          <p:cNvSpPr/>
          <p:nvPr/>
        </p:nvSpPr>
        <p:spPr>
          <a:xfrm>
            <a:off x="5043336" y="4686328"/>
            <a:ext cx="1504593" cy="349979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OBIETTIVI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731D7373-CE67-3145-ACE6-B5E5896A0188}"/>
              </a:ext>
            </a:extLst>
          </p:cNvPr>
          <p:cNvSpPr/>
          <p:nvPr/>
        </p:nvSpPr>
        <p:spPr>
          <a:xfrm>
            <a:off x="4928630" y="4918228"/>
            <a:ext cx="4412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200" b="1" dirty="0" smtClean="0">
              <a:solidFill>
                <a:srgbClr val="146167"/>
              </a:solidFill>
              <a:latin typeface="Helvetica Neue" panose="020005030000000200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 smtClean="0">
                <a:solidFill>
                  <a:srgbClr val="146167"/>
                </a:solidFill>
                <a:latin typeface="Helvetica Neue" panose="02000503000000020004"/>
              </a:rPr>
              <a:t>contenuti </a:t>
            </a:r>
            <a:r>
              <a:rPr lang="it-IT" sz="1200" b="1" dirty="0">
                <a:solidFill>
                  <a:srgbClr val="146167"/>
                </a:solidFill>
                <a:latin typeface="Helvetica Neue" panose="02000503000000020004"/>
              </a:rPr>
              <a:t>formativi tecnico-professionali</a:t>
            </a:r>
            <a:r>
              <a:rPr lang="it-IT" sz="1200" dirty="0">
                <a:solidFill>
                  <a:srgbClr val="146167"/>
                </a:solidFill>
                <a:latin typeface="Helvetica Neue" panose="02000503000000020004"/>
              </a:rPr>
              <a:t>, </a:t>
            </a:r>
            <a:r>
              <a:rPr lang="it-IT" sz="1200" dirty="0" smtClean="0">
                <a:solidFill>
                  <a:srgbClr val="146167"/>
                </a:solidFill>
                <a:latin typeface="Helvetica Neue" panose="02000503000000020004"/>
              </a:rPr>
              <a:t>la formazione continua in medicina comprende l’acquisizione di nuove conoscenze, abilità e attitudini utili ad una pratica competente ed esperta.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>
              <a:solidFill>
                <a:srgbClr val="146167"/>
              </a:solidFill>
              <a:latin typeface="Helvetica Neue" panose="020005030000000200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46167"/>
                </a:solidFill>
                <a:latin typeface="Helvetica Neue" panose="02000503000000020004"/>
              </a:rPr>
              <a:t>obiettivi formativi di </a:t>
            </a:r>
            <a:r>
              <a:rPr lang="it-IT" sz="1200" b="1" dirty="0" smtClean="0">
                <a:solidFill>
                  <a:srgbClr val="146167"/>
                </a:solidFill>
                <a:latin typeface="Helvetica Neue" panose="02000503000000020004"/>
              </a:rPr>
              <a:t>processo, </a:t>
            </a:r>
            <a:r>
              <a:rPr lang="it-IT" sz="1200" dirty="0" smtClean="0">
                <a:solidFill>
                  <a:srgbClr val="146167"/>
                </a:solidFill>
                <a:latin typeface="Helvetica Neue" panose="02000503000000020004"/>
              </a:rPr>
              <a:t>promuovere la cultura infermieristica della formazione continua.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>
              <a:solidFill>
                <a:srgbClr val="146167"/>
              </a:solidFill>
              <a:latin typeface="Helvetica Neue" panose="020005030000000200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46167"/>
                </a:solidFill>
                <a:latin typeface="Helvetica Neue" panose="02000503000000020004"/>
              </a:rPr>
              <a:t>obiettivi formativi di </a:t>
            </a:r>
            <a:r>
              <a:rPr lang="it-IT" sz="1200" b="1" dirty="0" smtClean="0">
                <a:solidFill>
                  <a:srgbClr val="146167"/>
                </a:solidFill>
                <a:latin typeface="Helvetica Neue" panose="02000503000000020004"/>
              </a:rPr>
              <a:t>sistema, </a:t>
            </a:r>
            <a:r>
              <a:rPr lang="it-IT" sz="1200" dirty="0" smtClean="0">
                <a:solidFill>
                  <a:srgbClr val="146167"/>
                </a:solidFill>
                <a:latin typeface="Helvetica Neue" panose="02000503000000020004"/>
              </a:rPr>
              <a:t>far conoscere i principi deontologici e normativi del sistema E.C.M. </a:t>
            </a:r>
          </a:p>
          <a:p>
            <a:r>
              <a:rPr lang="it-IT" sz="1200" dirty="0">
                <a:solidFill>
                  <a:srgbClr val="146167"/>
                </a:solidFill>
                <a:latin typeface="Helvetica Neue" panose="02000503000000020004"/>
              </a:rPr>
              <a:t> </a:t>
            </a:r>
            <a:r>
              <a:rPr lang="it-IT" sz="1200" dirty="0" smtClean="0">
                <a:solidFill>
                  <a:srgbClr val="146167"/>
                </a:solidFill>
                <a:latin typeface="Helvetica Neue" panose="02000503000000020004"/>
              </a:rPr>
              <a:t>      i diritti, i doveri e le ricadute legali sul professionista</a:t>
            </a:r>
            <a:endParaRPr lang="it-IT" sz="1200" dirty="0">
              <a:solidFill>
                <a:srgbClr val="146167"/>
              </a:solidFill>
              <a:latin typeface="Helvetica Neue" panose="02000503000000020004"/>
            </a:endParaRPr>
          </a:p>
        </p:txBody>
      </p:sp>
      <p:sp>
        <p:nvSpPr>
          <p:cNvPr id="28" name="Parallelogramma 27">
            <a:extLst>
              <a:ext uri="{FF2B5EF4-FFF2-40B4-BE49-F238E27FC236}">
                <a16:creationId xmlns:a16="http://schemas.microsoft.com/office/drawing/2014/main" id="{8EA0D561-522D-4949-BC67-62D766958F2C}"/>
              </a:ext>
            </a:extLst>
          </p:cNvPr>
          <p:cNvSpPr/>
          <p:nvPr/>
        </p:nvSpPr>
        <p:spPr>
          <a:xfrm>
            <a:off x="5111429" y="8343038"/>
            <a:ext cx="1375479" cy="287445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CREDITI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5F4687-0138-E34F-AA6D-5C672F09E66D}"/>
              </a:ext>
            </a:extLst>
          </p:cNvPr>
          <p:cNvSpPr txBox="1"/>
          <p:nvPr/>
        </p:nvSpPr>
        <p:spPr>
          <a:xfrm>
            <a:off x="6606412" y="8292667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 ECM</a:t>
            </a:r>
            <a:r>
              <a:rPr lang="it-IT" sz="1400" b="1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21" name="Parallelogramma 20">
            <a:extLst>
              <a:ext uri="{FF2B5EF4-FFF2-40B4-BE49-F238E27FC236}">
                <a16:creationId xmlns:a16="http://schemas.microsoft.com/office/drawing/2014/main" id="{530D1B88-3216-0248-9AB1-33A4856F3EE2}"/>
              </a:ext>
            </a:extLst>
          </p:cNvPr>
          <p:cNvSpPr/>
          <p:nvPr/>
        </p:nvSpPr>
        <p:spPr>
          <a:xfrm>
            <a:off x="5111429" y="7246787"/>
            <a:ext cx="1925550" cy="339550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DESTINATARI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38324545-D1E7-8641-9052-2EEC87AF08CA}"/>
              </a:ext>
            </a:extLst>
          </p:cNvPr>
          <p:cNvSpPr/>
          <p:nvPr/>
        </p:nvSpPr>
        <p:spPr>
          <a:xfrm>
            <a:off x="4845819" y="7701753"/>
            <a:ext cx="4412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Infermieri e Infermieri pediatrici </a:t>
            </a:r>
          </a:p>
          <a:p>
            <a:pPr lvl="1"/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(posti disponibili: 50)</a:t>
            </a:r>
          </a:p>
        </p:txBody>
      </p:sp>
      <p:sp>
        <p:nvSpPr>
          <p:cNvPr id="36" name="Parallelogramma 35">
            <a:extLst>
              <a:ext uri="{FF2B5EF4-FFF2-40B4-BE49-F238E27FC236}">
                <a16:creationId xmlns:a16="http://schemas.microsoft.com/office/drawing/2014/main" id="{194DD65C-D9B3-B647-ACF7-CC750B517915}"/>
              </a:ext>
            </a:extLst>
          </p:cNvPr>
          <p:cNvSpPr/>
          <p:nvPr/>
        </p:nvSpPr>
        <p:spPr>
          <a:xfrm>
            <a:off x="387882" y="11320962"/>
            <a:ext cx="981067" cy="287445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SEDE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AE463C0-3F5F-9E4D-A435-284E372A8955}"/>
              </a:ext>
            </a:extLst>
          </p:cNvPr>
          <p:cNvSpPr/>
          <p:nvPr/>
        </p:nvSpPr>
        <p:spPr>
          <a:xfrm>
            <a:off x="1457326" y="11322925"/>
            <a:ext cx="74655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Ospedale Sant’ Andrea – Aula C. Urbani – Via di </a:t>
            </a:r>
            <a:r>
              <a:rPr lang="it-IT" sz="1600" b="1" dirty="0" err="1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Grottarossa</a:t>
            </a:r>
            <a:r>
              <a:rPr lang="it-IT" sz="1600" b="1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1035</a:t>
            </a:r>
            <a:endParaRPr lang="it-IT" sz="1600" b="1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Parallelogramma 26">
            <a:extLst>
              <a:ext uri="{FF2B5EF4-FFF2-40B4-BE49-F238E27FC236}">
                <a16:creationId xmlns:a16="http://schemas.microsoft.com/office/drawing/2014/main" id="{6F5061CD-0F5C-6144-A9CA-8E905052FC68}"/>
              </a:ext>
            </a:extLst>
          </p:cNvPr>
          <p:cNvSpPr/>
          <p:nvPr/>
        </p:nvSpPr>
        <p:spPr>
          <a:xfrm>
            <a:off x="5111429" y="8998122"/>
            <a:ext cx="3458784" cy="334711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MODALITA’ DI ISCRIZIONE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65F568A-C6A7-724F-9B1C-F0FE6E0BC786}"/>
              </a:ext>
            </a:extLst>
          </p:cNvPr>
          <p:cNvSpPr/>
          <p:nvPr/>
        </p:nvSpPr>
        <p:spPr>
          <a:xfrm>
            <a:off x="6037050" y="9576125"/>
            <a:ext cx="31867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Iscrizione obbligatoria </a:t>
            </a:r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dal 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sito </a:t>
            </a:r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dell’OPI 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Roma:</a:t>
            </a:r>
          </a:p>
          <a:p>
            <a:pPr algn="ctr"/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it-IT" sz="1400" b="1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https://opiroma.sailportal.it/</a:t>
            </a:r>
            <a:endParaRPr lang="it-IT" sz="1400" b="1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it-IT" sz="1400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Test di Valutazione inviato via e-mail e deve essere compilato entro le 24 ore successive alla fine dell’evento.</a:t>
            </a:r>
            <a:endParaRPr lang="it-IT" sz="1400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1C8E554-EB54-F64F-9768-E327BDA22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819" y="9512389"/>
            <a:ext cx="1260404" cy="1260404"/>
          </a:xfrm>
          <a:prstGeom prst="rect">
            <a:avLst/>
          </a:prstGeom>
        </p:spPr>
      </p:pic>
      <p:sp>
        <p:nvSpPr>
          <p:cNvPr id="23" name="Parallelogramma 22">
            <a:extLst>
              <a:ext uri="{FF2B5EF4-FFF2-40B4-BE49-F238E27FC236}">
                <a16:creationId xmlns:a16="http://schemas.microsoft.com/office/drawing/2014/main" id="{44492843-0BF0-4423-A7A6-E6732E3A6713}"/>
              </a:ext>
            </a:extLst>
          </p:cNvPr>
          <p:cNvSpPr/>
          <p:nvPr/>
        </p:nvSpPr>
        <p:spPr>
          <a:xfrm>
            <a:off x="720090" y="4297634"/>
            <a:ext cx="2224519" cy="414589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PROGRAMMA</a:t>
            </a:r>
          </a:p>
        </p:txBody>
      </p:sp>
    </p:spTree>
    <p:extLst>
      <p:ext uri="{BB962C8B-B14F-4D97-AF65-F5344CB8AC3E}">
        <p14:creationId xmlns:p14="http://schemas.microsoft.com/office/powerpoint/2010/main" val="22600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magine 36">
            <a:extLst>
              <a:ext uri="{FF2B5EF4-FFF2-40B4-BE49-F238E27FC236}">
                <a16:creationId xmlns:a16="http://schemas.microsoft.com/office/drawing/2014/main" id="{D1F498C2-C956-0E4F-86ED-04DF4DB3C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9103"/>
            <a:ext cx="9601200" cy="3218592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A62B09CE-FFD0-2040-B307-01D5364C6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8" y="10442465"/>
            <a:ext cx="9521461" cy="1945666"/>
          </a:xfrm>
          <a:prstGeom prst="rect">
            <a:avLst/>
          </a:prstGeom>
        </p:spPr>
      </p:pic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4EC85F3E-ADEF-014E-AE62-AA008AC4B654}"/>
              </a:ext>
            </a:extLst>
          </p:cNvPr>
          <p:cNvCxnSpPr>
            <a:cxnSpLocks/>
          </p:cNvCxnSpPr>
          <p:nvPr/>
        </p:nvCxnSpPr>
        <p:spPr>
          <a:xfrm>
            <a:off x="4870792" y="3099489"/>
            <a:ext cx="26581" cy="672037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>
            <a:extLst>
              <a:ext uri="{FF2B5EF4-FFF2-40B4-BE49-F238E27FC236}">
                <a16:creationId xmlns:a16="http://schemas.microsoft.com/office/drawing/2014/main" id="{53553024-EBD9-B349-8638-AE1474401E10}"/>
              </a:ext>
            </a:extLst>
          </p:cNvPr>
          <p:cNvSpPr/>
          <p:nvPr/>
        </p:nvSpPr>
        <p:spPr>
          <a:xfrm>
            <a:off x="265137" y="3831171"/>
            <a:ext cx="42773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146167"/>
                </a:solidFill>
                <a:latin typeface="Helvetica Neue" panose="02000503000000020004"/>
              </a:rPr>
              <a:t>Qualora le domande dovessero superare i posti disponibili, sarà considerato criterio di selezione, l’ordine di arrivo delle domande. </a:t>
            </a:r>
            <a:endParaRPr lang="it-IT" sz="1400" dirty="0">
              <a:solidFill>
                <a:srgbClr val="146167"/>
              </a:solidFill>
              <a:latin typeface="Helvetica Neue" panose="02000503000000020004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4F35E57B-3BCA-5441-AABF-7C7F927E4FEE}"/>
              </a:ext>
            </a:extLst>
          </p:cNvPr>
          <p:cNvSpPr/>
          <p:nvPr/>
        </p:nvSpPr>
        <p:spPr>
          <a:xfrm>
            <a:off x="379127" y="5979371"/>
            <a:ext cx="428925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 fine di ricevere i crediti ECM per l’evento, è necessario rispondere correttamente ad almeno il 75% delle domande del questionario di apprendimento a risposta multipla, completare il modulo di valutazione e il questionario di 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qualità, nonché necessaria la presenza minima dell’80% all’evento.</a:t>
            </a:r>
            <a:endParaRPr lang="it-IT" sz="1400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0" name="Parallelogramma 49">
            <a:extLst>
              <a:ext uri="{FF2B5EF4-FFF2-40B4-BE49-F238E27FC236}">
                <a16:creationId xmlns:a16="http://schemas.microsoft.com/office/drawing/2014/main" id="{F9C62AB0-75DA-744F-9145-B50D624E23FD}"/>
              </a:ext>
            </a:extLst>
          </p:cNvPr>
          <p:cNvSpPr/>
          <p:nvPr/>
        </p:nvSpPr>
        <p:spPr>
          <a:xfrm>
            <a:off x="259160" y="3061577"/>
            <a:ext cx="3681513" cy="577521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MODALITA’ DI SELEZIONE DEI PARTECIPANTI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FCF92CFC-BBCA-C045-A54C-F09A23C82A19}"/>
              </a:ext>
            </a:extLst>
          </p:cNvPr>
          <p:cNvSpPr/>
          <p:nvPr/>
        </p:nvSpPr>
        <p:spPr>
          <a:xfrm>
            <a:off x="247208" y="7556299"/>
            <a:ext cx="4553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FBAB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Responsabile Scientifico:</a:t>
            </a:r>
            <a:endParaRPr lang="it-IT" sz="1400" dirty="0">
              <a:solidFill>
                <a:srgbClr val="FBAB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dirty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Dr. Maurizio 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Zega</a:t>
            </a:r>
          </a:p>
          <a:p>
            <a:endParaRPr lang="it-IT" sz="1400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r>
              <a:rPr lang="it-IT" sz="1400" b="1" dirty="0" smtClean="0">
                <a:solidFill>
                  <a:srgbClr val="FBAB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Comitato Scientifico: </a:t>
            </a:r>
          </a:p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C. Turci, B. Pisa, F. Scerbo, N. Mazzitelli, G. Amici, </a:t>
            </a:r>
          </a:p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MG. Montalbano, C. </a:t>
            </a:r>
            <a:r>
              <a:rPr lang="it-IT" sz="1400" dirty="0" err="1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Puleio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F. </a:t>
            </a:r>
            <a:r>
              <a:rPr lang="it-IT" sz="1400" dirty="0" err="1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Tettoni</a:t>
            </a:r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G. Caggianelli,</a:t>
            </a:r>
          </a:p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E. Lisanti, M. Tosini, A. Sili, B. Porcelli, C. Lorenzetti. </a:t>
            </a:r>
          </a:p>
          <a:p>
            <a:endParaRPr lang="it-IT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b="1" dirty="0">
                <a:solidFill>
                  <a:srgbClr val="FBAB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Segreteria </a:t>
            </a:r>
            <a:r>
              <a:rPr lang="it-IT" sz="1400" b="1" dirty="0" smtClean="0">
                <a:solidFill>
                  <a:srgbClr val="FBAB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Organizzativa:</a:t>
            </a:r>
            <a:endParaRPr lang="it-IT" sz="1400" dirty="0">
              <a:solidFill>
                <a:srgbClr val="FBAB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dirty="0" smtClean="0">
                <a:solidFill>
                  <a:srgbClr val="14616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M. Tosini, V. Pizziconi, S. Bartolucci.</a:t>
            </a:r>
            <a:endParaRPr lang="it-IT" sz="1400" dirty="0">
              <a:solidFill>
                <a:srgbClr val="14616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2" name="Parallelogramma 51">
            <a:extLst>
              <a:ext uri="{FF2B5EF4-FFF2-40B4-BE49-F238E27FC236}">
                <a16:creationId xmlns:a16="http://schemas.microsoft.com/office/drawing/2014/main" id="{36AB59F3-0BDC-794D-B44F-B80B8D83ED2D}"/>
              </a:ext>
            </a:extLst>
          </p:cNvPr>
          <p:cNvSpPr/>
          <p:nvPr/>
        </p:nvSpPr>
        <p:spPr>
          <a:xfrm>
            <a:off x="259160" y="5058133"/>
            <a:ext cx="3681513" cy="577521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TEST DI VALUTAZIONE FINALE</a:t>
            </a:r>
          </a:p>
        </p:txBody>
      </p:sp>
    </p:spTree>
    <p:extLst>
      <p:ext uri="{BB962C8B-B14F-4D97-AF65-F5344CB8AC3E}">
        <p14:creationId xmlns:p14="http://schemas.microsoft.com/office/powerpoint/2010/main" val="37910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1729</TotalTime>
  <Words>488</Words>
  <Application>Microsoft Office PowerPoint</Application>
  <PresentationFormat>Formato A3 (297x420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Helvetica Neue Medium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Marco Tosini</cp:lastModifiedBy>
  <cp:revision>48</cp:revision>
  <cp:lastPrinted>2022-05-25T10:16:28Z</cp:lastPrinted>
  <dcterms:created xsi:type="dcterms:W3CDTF">2022-04-07T11:20:26Z</dcterms:created>
  <dcterms:modified xsi:type="dcterms:W3CDTF">2022-11-04T16:45:10Z</dcterms:modified>
</cp:coreProperties>
</file>