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3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7" r:id="rId2"/>
    <p:sldId id="256" r:id="rId3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AB33"/>
    <a:srgbClr val="1461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21"/>
  </p:normalViewPr>
  <p:slideViewPr>
    <p:cSldViewPr snapToGrid="0" snapToObjects="1">
      <p:cViewPr>
        <p:scale>
          <a:sx n="86" d="100"/>
          <a:sy n="86" d="100"/>
        </p:scale>
        <p:origin x="436" y="-4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9E6D1-637C-4413-AD0D-D5133616D5C7}" type="datetimeFigureOut">
              <a:rPr lang="it-IT" smtClean="0"/>
              <a:t>24/09/2025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FB91A-2F43-4696-AC94-0564FB255D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8282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2FB91A-2F43-4696-AC94-0564FB255DF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45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5CC5-30B2-7F41-BC32-08C59D18DC66}" type="datetimeFigureOut">
              <a:rPr lang="it-IT" smtClean="0"/>
              <a:t>24/09/2025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BB54-5C89-A54E-A99D-FDF6A1789A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18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5CC5-30B2-7F41-BC32-08C59D18DC66}" type="datetimeFigureOut">
              <a:rPr lang="it-IT" smtClean="0"/>
              <a:t>24/09/2025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BB54-5C89-A54E-A99D-FDF6A1789A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87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5CC5-30B2-7F41-BC32-08C59D18DC66}" type="datetimeFigureOut">
              <a:rPr lang="it-IT" smtClean="0"/>
              <a:t>24/09/2025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BB54-5C89-A54E-A99D-FDF6A1789A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266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5CC5-30B2-7F41-BC32-08C59D18DC66}" type="datetimeFigureOut">
              <a:rPr lang="it-IT" smtClean="0"/>
              <a:t>24/09/2025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BB54-5C89-A54E-A99D-FDF6A1789A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993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5CC5-30B2-7F41-BC32-08C59D18DC66}" type="datetimeFigureOut">
              <a:rPr lang="it-IT" smtClean="0"/>
              <a:t>24/09/2025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BB54-5C89-A54E-A99D-FDF6A1789A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38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5CC5-30B2-7F41-BC32-08C59D18DC66}" type="datetimeFigureOut">
              <a:rPr lang="it-IT" smtClean="0"/>
              <a:t>24/09/2025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BB54-5C89-A54E-A99D-FDF6A1789A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99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5CC5-30B2-7F41-BC32-08C59D18DC66}" type="datetimeFigureOut">
              <a:rPr lang="it-IT" smtClean="0"/>
              <a:t>24/09/2025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BB54-5C89-A54E-A99D-FDF6A1789A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61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5CC5-30B2-7F41-BC32-08C59D18DC66}" type="datetimeFigureOut">
              <a:rPr lang="it-IT" smtClean="0"/>
              <a:t>24/09/2025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BB54-5C89-A54E-A99D-FDF6A1789A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5820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5CC5-30B2-7F41-BC32-08C59D18DC66}" type="datetimeFigureOut">
              <a:rPr lang="it-IT" smtClean="0"/>
              <a:t>24/09/2025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BB54-5C89-A54E-A99D-FDF6A1789A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2355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5CC5-30B2-7F41-BC32-08C59D18DC66}" type="datetimeFigureOut">
              <a:rPr lang="it-IT" smtClean="0"/>
              <a:t>24/09/2025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BB54-5C89-A54E-A99D-FDF6A1789A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908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15CC5-30B2-7F41-BC32-08C59D18DC66}" type="datetimeFigureOut">
              <a:rPr lang="it-IT" smtClean="0"/>
              <a:t>24/09/2025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BB54-5C89-A54E-A99D-FDF6A1789A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80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15CC5-30B2-7F41-BC32-08C59D18DC66}" type="datetimeFigureOut">
              <a:rPr lang="it-IT" smtClean="0"/>
              <a:t>24/09/2025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2BB54-5C89-A54E-A99D-FDF6A1789A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56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0277A8-A661-2841-9700-51A637E271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A245540-E816-F04D-863F-1C9E7AB304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4C08B495-1100-CD4E-8215-4F0BF8169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5035" y="-431802"/>
            <a:ext cx="9601200" cy="13193049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EC58FE45-AE9E-4243-BA1F-E81839705E23}"/>
              </a:ext>
            </a:extLst>
          </p:cNvPr>
          <p:cNvSpPr/>
          <p:nvPr/>
        </p:nvSpPr>
        <p:spPr>
          <a:xfrm>
            <a:off x="-43474" y="694369"/>
            <a:ext cx="9601200" cy="1077218"/>
          </a:xfrm>
          <a:prstGeom prst="rect">
            <a:avLst/>
          </a:prstGeom>
          <a:noFill/>
          <a:ln>
            <a:noFill/>
          </a:ln>
          <a:effectLst>
            <a:innerShdw blurRad="63500" dist="50800" dir="15900000">
              <a:prstClr val="black">
                <a:alpha val="4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it-IT" sz="3200" b="1" spc="100" dirty="0" smtClean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Divulgare le evidenze scientifiche: dalla struttura alla pubblicazione di un articolo scientifico.</a:t>
            </a:r>
            <a:endParaRPr lang="it-IT" sz="3200" b="1" spc="100" dirty="0">
              <a:solidFill>
                <a:srgbClr val="FFFFFF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E442736C-75FD-0145-9C7A-85EED63D1731}"/>
              </a:ext>
            </a:extLst>
          </p:cNvPr>
          <p:cNvCxnSpPr>
            <a:cxnSpLocks/>
          </p:cNvCxnSpPr>
          <p:nvPr/>
        </p:nvCxnSpPr>
        <p:spPr>
          <a:xfrm>
            <a:off x="259852" y="2670663"/>
            <a:ext cx="3876261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9816184-4D38-5445-B782-1D79F32A38AC}"/>
              </a:ext>
            </a:extLst>
          </p:cNvPr>
          <p:cNvSpPr txBox="1"/>
          <p:nvPr/>
        </p:nvSpPr>
        <p:spPr>
          <a:xfrm>
            <a:off x="6654832" y="3393661"/>
            <a:ext cx="2566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spc="100" dirty="0" smtClean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20 Ottobre</a:t>
            </a:r>
            <a:endParaRPr lang="it-IT" sz="3600" b="1" spc="100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BA515345-4856-774E-BC5D-E6A7CB4D302E}"/>
              </a:ext>
            </a:extLst>
          </p:cNvPr>
          <p:cNvSpPr txBox="1"/>
          <p:nvPr/>
        </p:nvSpPr>
        <p:spPr>
          <a:xfrm>
            <a:off x="6696085" y="2324497"/>
            <a:ext cx="246734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0" b="1" spc="100" dirty="0" smtClean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20</a:t>
            </a:r>
            <a:r>
              <a:rPr lang="it-IT" sz="8000" b="1" spc="100" dirty="0" smtClean="0">
                <a:solidFill>
                  <a:srgbClr val="FFFF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25</a:t>
            </a:r>
            <a:endParaRPr lang="it-IT" sz="8000" b="1" spc="100" dirty="0">
              <a:solidFill>
                <a:srgbClr val="FFFF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graphicFrame>
        <p:nvGraphicFramePr>
          <p:cNvPr id="20" name="Tabella 19">
            <a:extLst>
              <a:ext uri="{FF2B5EF4-FFF2-40B4-BE49-F238E27FC236}">
                <a16:creationId xmlns:a16="http://schemas.microsoft.com/office/drawing/2014/main" id="{1979C015-8742-9F43-8B68-6145FC43B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133784"/>
              </p:ext>
            </p:extLst>
          </p:nvPr>
        </p:nvGraphicFramePr>
        <p:xfrm>
          <a:off x="352397" y="4585893"/>
          <a:ext cx="4500000" cy="81577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12000">
                  <a:extLst>
                    <a:ext uri="{9D8B030D-6E8A-4147-A177-3AD203B41FA5}">
                      <a16:colId xmlns:a16="http://schemas.microsoft.com/office/drawing/2014/main" val="3884431822"/>
                    </a:ext>
                  </a:extLst>
                </a:gridCol>
                <a:gridCol w="3888000">
                  <a:extLst>
                    <a:ext uri="{9D8B030D-6E8A-4147-A177-3AD203B41FA5}">
                      <a16:colId xmlns:a16="http://schemas.microsoft.com/office/drawing/2014/main" val="3372053053"/>
                    </a:ext>
                  </a:extLst>
                </a:gridCol>
              </a:tblGrid>
              <a:tr h="6497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0" i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8:30</a:t>
                      </a:r>
                      <a:endParaRPr lang="it-IT" sz="1200" b="0" i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0" i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Saluto Autorità – Introduzione</a:t>
                      </a:r>
                      <a:r>
                        <a:rPr lang="it-IT" sz="1200" b="0" i="0" baseline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ai lavori</a:t>
                      </a:r>
                      <a:endParaRPr lang="it-IT" sz="1200" b="0" i="0" dirty="0">
                        <a:solidFill>
                          <a:schemeClr val="accent2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it-IT" sz="1200" b="1" i="0" dirty="0">
                          <a:solidFill>
                            <a:schemeClr val="accent5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Dr. Maurizio Zega 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r>
                        <a:rPr lang="it-IT" sz="1200" b="0" i="0" dirty="0">
                          <a:solidFill>
                            <a:srgbClr val="146167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Presidente OPI </a:t>
                      </a:r>
                      <a:r>
                        <a:rPr lang="it-IT" sz="1200" b="0" i="0" dirty="0" smtClean="0">
                          <a:solidFill>
                            <a:srgbClr val="146167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Roma</a:t>
                      </a:r>
                    </a:p>
                    <a:p>
                      <a:pPr lvl="1">
                        <a:spcAft>
                          <a:spcPts val="0"/>
                        </a:spcAft>
                      </a:pPr>
                      <a:endParaRPr lang="it-IT" sz="1200" b="0" i="0" dirty="0">
                        <a:solidFill>
                          <a:srgbClr val="146167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8401037"/>
                  </a:ext>
                </a:extLst>
              </a:tr>
              <a:tr h="487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0" i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8:45</a:t>
                      </a:r>
                      <a:endParaRPr lang="it-IT" sz="1200" b="0" i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baseline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L’ </a:t>
                      </a:r>
                      <a:r>
                        <a:rPr lang="it-IT" sz="1200" b="0" i="0" baseline="0" dirty="0" err="1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Evidence</a:t>
                      </a:r>
                      <a:r>
                        <a:rPr lang="it-IT" sz="1200" b="0" i="0" baseline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– </a:t>
                      </a:r>
                      <a:r>
                        <a:rPr lang="it-IT" sz="1200" b="0" i="0" baseline="0" dirty="0" err="1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Based</a:t>
                      </a:r>
                      <a:r>
                        <a:rPr lang="it-IT" sz="1200" b="0" i="0" baseline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lang="it-IT" sz="1200" b="0" i="0" baseline="0" dirty="0" err="1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Healtcare</a:t>
                      </a:r>
                      <a:r>
                        <a:rPr lang="it-IT" sz="1200" b="0" i="0" baseline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: il modello JBI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lang="it-IT" sz="1200" b="1" i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G.</a:t>
                      </a:r>
                      <a:r>
                        <a:rPr lang="it-IT" sz="1200" b="1" i="0" baseline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Caggianelli – V. </a:t>
                      </a:r>
                      <a:r>
                        <a:rPr lang="it-IT" sz="1200" b="1" i="0" baseline="0" dirty="0" err="1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Vanzi</a:t>
                      </a:r>
                      <a:endParaRPr lang="it-IT" sz="1200" b="1" i="0" baseline="0" dirty="0" smtClean="0">
                        <a:solidFill>
                          <a:schemeClr val="accent1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480060" marR="0" lvl="1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dirty="0">
                        <a:solidFill>
                          <a:srgbClr val="146167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6789677"/>
                  </a:ext>
                </a:extLst>
              </a:tr>
              <a:tr h="19492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0" i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9:10</a:t>
                      </a:r>
                      <a:endParaRPr lang="it-IT" sz="1200" b="0" i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10:10          </a:t>
                      </a:r>
                      <a:r>
                        <a:rPr lang="it-IT" sz="1200" b="0" i="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endParaRPr lang="it-IT" sz="1200" b="0" i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baseline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Perché scrivere e divulgare un’evidenza scientifica?</a:t>
                      </a:r>
                      <a:endParaRPr lang="it-IT" sz="1200" b="0" i="0" baseline="0" dirty="0">
                        <a:solidFill>
                          <a:schemeClr val="accent2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baseline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M. De Maria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baseline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Confronto/dibattito tra discenti ed esperto</a:t>
                      </a:r>
                      <a:endParaRPr lang="it-IT" sz="1200" b="1" i="0" baseline="0" dirty="0" smtClean="0">
                        <a:solidFill>
                          <a:schemeClr val="accent1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baseline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M. De Maria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i="0" baseline="0" dirty="0" smtClean="0">
                        <a:solidFill>
                          <a:schemeClr val="accent1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baseline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Gli indicatori </a:t>
                      </a:r>
                      <a:r>
                        <a:rPr lang="it-IT" sz="1200" b="0" i="0" baseline="0" dirty="0" err="1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bibliometrici</a:t>
                      </a:r>
                      <a:r>
                        <a:rPr lang="it-IT" sz="1200" b="0" i="0" baseline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e la scelta della rivista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baseline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V. Della Bella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baseline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Confronto/dibattito tra discenti ed esperto</a:t>
                      </a:r>
                      <a:endParaRPr lang="it-IT" sz="1200" b="1" i="0" baseline="0" dirty="0" smtClean="0">
                        <a:solidFill>
                          <a:schemeClr val="accent1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baseline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M. De Maria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baseline="0" dirty="0" smtClean="0">
                        <a:solidFill>
                          <a:schemeClr val="accent2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baseline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Coffee Break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94976853"/>
                  </a:ext>
                </a:extLst>
              </a:tr>
              <a:tr h="162436"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dirty="0" smtClean="0">
                        <a:solidFill>
                          <a:srgbClr val="146167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5416005"/>
                  </a:ext>
                </a:extLst>
              </a:tr>
              <a:tr h="812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0" i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11:25</a:t>
                      </a:r>
                      <a:endParaRPr lang="it-IT" sz="1200" b="0" i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La struttura di un articolo scientifico</a:t>
                      </a:r>
                      <a:endParaRPr lang="it-IT" sz="1200" b="1" i="0" baseline="0" dirty="0" smtClean="0">
                        <a:solidFill>
                          <a:schemeClr val="accent1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baseline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J. Fiorini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baseline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Confronto/dibattito tra discenti ed esperto</a:t>
                      </a:r>
                      <a:endParaRPr lang="it-IT" sz="1200" b="1" i="0" baseline="0" dirty="0" smtClean="0">
                        <a:solidFill>
                          <a:schemeClr val="accent1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baseline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J. Fiorini</a:t>
                      </a:r>
                    </a:p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dirty="0" smtClean="0">
                        <a:solidFill>
                          <a:schemeClr val="accent2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52678360"/>
                  </a:ext>
                </a:extLst>
              </a:tr>
              <a:tr h="842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0" i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12:25</a:t>
                      </a:r>
                      <a:endParaRPr lang="it-IT" sz="1200" b="0" i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0" i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La </a:t>
                      </a:r>
                      <a:r>
                        <a:rPr lang="it-IT" sz="1200" b="0" i="0" dirty="0" err="1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submission</a:t>
                      </a:r>
                      <a:r>
                        <a:rPr lang="it-IT" sz="1200" b="0" i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di un articolo di ricerca</a:t>
                      </a:r>
                    </a:p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M.</a:t>
                      </a:r>
                      <a:r>
                        <a:rPr lang="it-IT" sz="1200" b="1" i="0" baseline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</a:t>
                      </a:r>
                      <a:r>
                        <a:rPr lang="it-IT" sz="1200" b="1" i="0" baseline="0" dirty="0" err="1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Lommi</a:t>
                      </a:r>
                      <a:endParaRPr lang="it-IT" sz="1200" b="1" i="0" baseline="0" dirty="0" smtClean="0">
                        <a:solidFill>
                          <a:schemeClr val="accent1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baseline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Confronto/dibattito tra discenti ed esperto</a:t>
                      </a:r>
                      <a:endParaRPr lang="it-IT" sz="1200" b="1" i="0" baseline="0" dirty="0" smtClean="0">
                        <a:solidFill>
                          <a:schemeClr val="accent1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baseline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M. </a:t>
                      </a:r>
                      <a:r>
                        <a:rPr lang="it-IT" sz="1200" b="1" i="0" baseline="0" dirty="0" err="1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Lommi</a:t>
                      </a:r>
                      <a:endParaRPr lang="it-IT" sz="1200" b="1" i="0" baseline="0" dirty="0" smtClean="0">
                        <a:solidFill>
                          <a:schemeClr val="accent1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2972914"/>
                  </a:ext>
                </a:extLst>
              </a:tr>
              <a:tr h="1624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0" i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13:25            </a:t>
                      </a:r>
                      <a:endParaRPr lang="it-IT" sz="1200" b="0" i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it-IT" sz="1200" b="0" i="0" baseline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Lunch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endParaRPr lang="it-IT" sz="1200" b="0" i="0" baseline="0" dirty="0" smtClean="0">
                        <a:solidFill>
                          <a:srgbClr val="146167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7524110"/>
                  </a:ext>
                </a:extLst>
              </a:tr>
              <a:tr h="1137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0" i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14:00     </a:t>
                      </a:r>
                      <a:endParaRPr lang="it-IT" sz="1200" b="0" i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baseline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Laboratorio interattivo di Ricerca: il trasferimento delle evidenze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baseline="0" dirty="0" smtClean="0">
                          <a:solidFill>
                            <a:schemeClr val="accent2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Scientifiche secondo il Modello JBI</a:t>
                      </a:r>
                    </a:p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G. Caggianelli – M.</a:t>
                      </a:r>
                      <a:r>
                        <a:rPr lang="it-IT" sz="1400" b="1" i="0" baseline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De Maria -  V. Della Bella – I. Dello Iacono</a:t>
                      </a:r>
                    </a:p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baseline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C. </a:t>
                      </a:r>
                      <a:r>
                        <a:rPr lang="it-IT" sz="1400" b="1" i="0" baseline="0" dirty="0" err="1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Donnoli</a:t>
                      </a:r>
                      <a:r>
                        <a:rPr lang="it-IT" sz="1400" b="1" i="0" baseline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– J. Fiorini – M. </a:t>
                      </a:r>
                      <a:r>
                        <a:rPr lang="it-IT" sz="1400" b="1" i="0" baseline="0" dirty="0" err="1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Lommi</a:t>
                      </a:r>
                      <a:r>
                        <a:rPr lang="it-IT" sz="1400" b="1" i="0" baseline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 – M. Tosini – V. </a:t>
                      </a:r>
                      <a:r>
                        <a:rPr lang="it-IT" sz="1400" b="1" i="0" baseline="0" dirty="0" err="1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Vanzi</a:t>
                      </a:r>
                      <a:endParaRPr lang="it-IT" sz="1400" b="1" i="0" baseline="0" dirty="0" smtClean="0">
                        <a:solidFill>
                          <a:schemeClr val="accent1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baseline="0" dirty="0" smtClean="0">
                          <a:solidFill>
                            <a:schemeClr val="accent1"/>
                          </a:solidFill>
                          <a:effectLst/>
                          <a:latin typeface="Helvetica Neue Medium" panose="02000503000000020004" pitchFamily="2" charset="0"/>
                          <a:ea typeface="Helvetica Neue Medium" panose="02000503000000020004" pitchFamily="2" charset="0"/>
                          <a:cs typeface="Helvetica Neue Medium" panose="02000503000000020004" pitchFamily="2" charset="0"/>
                        </a:rPr>
                        <a:t>R. Virgili</a:t>
                      </a: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i="0" baseline="0" dirty="0" smtClean="0">
                        <a:solidFill>
                          <a:srgbClr val="146167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i="0" baseline="0" dirty="0" smtClean="0">
                        <a:solidFill>
                          <a:srgbClr val="146167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i="0" baseline="0" dirty="0" smtClean="0">
                        <a:solidFill>
                          <a:srgbClr val="146167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i="0" dirty="0">
                        <a:solidFill>
                          <a:srgbClr val="146167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  <a:p>
                      <a:pPr marL="0" marR="0" lvl="0" indent="0" algn="l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 i="0" dirty="0" smtClean="0">
                        <a:solidFill>
                          <a:srgbClr val="146167"/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7847755"/>
                  </a:ext>
                </a:extLst>
              </a:tr>
              <a:tr h="189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400" b="0" i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400" b="0" i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1898776"/>
                  </a:ext>
                </a:extLst>
              </a:tr>
              <a:tr h="189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400" b="0" i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400" b="0" i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Helvetica Neue Medium" panose="02000503000000020004" pitchFamily="2" charset="0"/>
                        <a:ea typeface="Helvetica Neue Medium" panose="02000503000000020004" pitchFamily="2" charset="0"/>
                        <a:cs typeface="Helvetica Neue Medium" panose="02000503000000020004" pitchFamily="2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06158284"/>
                  </a:ext>
                </a:extLst>
              </a:tr>
            </a:tbl>
          </a:graphicData>
        </a:graphic>
      </p:graphicFrame>
      <p:sp>
        <p:nvSpPr>
          <p:cNvPr id="25" name="Parallelogramma 24">
            <a:extLst>
              <a:ext uri="{FF2B5EF4-FFF2-40B4-BE49-F238E27FC236}">
                <a16:creationId xmlns:a16="http://schemas.microsoft.com/office/drawing/2014/main" id="{A44883DF-205F-E643-98EB-154003DBFF9B}"/>
              </a:ext>
            </a:extLst>
          </p:cNvPr>
          <p:cNvSpPr/>
          <p:nvPr/>
        </p:nvSpPr>
        <p:spPr>
          <a:xfrm>
            <a:off x="6097436" y="4420797"/>
            <a:ext cx="1504593" cy="392503"/>
          </a:xfrm>
          <a:prstGeom prst="parallelogram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spc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OBIETTIVI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731D7373-CE67-3145-ACE6-B5E5896A0188}"/>
              </a:ext>
            </a:extLst>
          </p:cNvPr>
          <p:cNvSpPr/>
          <p:nvPr/>
        </p:nvSpPr>
        <p:spPr>
          <a:xfrm>
            <a:off x="4928630" y="4727397"/>
            <a:ext cx="44127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sz="1200" b="1" dirty="0" smtClean="0">
              <a:solidFill>
                <a:srgbClr val="146167"/>
              </a:solidFill>
              <a:latin typeface="Helvetica Neue" panose="020005030000000200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 smtClean="0">
                <a:solidFill>
                  <a:srgbClr val="146167"/>
                </a:solidFill>
                <a:latin typeface="Helvetica Neue" panose="02000503000000020004"/>
              </a:rPr>
              <a:t>contenuti </a:t>
            </a:r>
            <a:r>
              <a:rPr lang="it-IT" sz="1200" b="1" dirty="0">
                <a:solidFill>
                  <a:srgbClr val="146167"/>
                </a:solidFill>
                <a:latin typeface="Helvetica Neue" panose="02000503000000020004"/>
              </a:rPr>
              <a:t>formativi </a:t>
            </a:r>
            <a:r>
              <a:rPr lang="it-IT" sz="1200" b="1" dirty="0" smtClean="0">
                <a:solidFill>
                  <a:srgbClr val="146167"/>
                </a:solidFill>
                <a:latin typeface="Helvetica Neue" panose="02000503000000020004"/>
              </a:rPr>
              <a:t>tecnico-professionali</a:t>
            </a:r>
            <a:r>
              <a:rPr lang="it-IT" sz="1200" dirty="0" smtClean="0">
                <a:solidFill>
                  <a:srgbClr val="146167"/>
                </a:solidFill>
                <a:latin typeface="Helvetica Neue" panose="02000503000000020004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srgbClr val="146167"/>
                </a:solidFill>
                <a:latin typeface="Helvetica Neue" panose="02000503000000020004"/>
              </a:rPr>
              <a:t> Comprendere le basi per scrivere correttamente un articolo.</a:t>
            </a:r>
          </a:p>
          <a:p>
            <a:endParaRPr lang="it-IT" sz="1200" dirty="0">
              <a:solidFill>
                <a:srgbClr val="146167"/>
              </a:solidFill>
              <a:latin typeface="Helvetica Neue" panose="020005030000000200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146167"/>
                </a:solidFill>
                <a:latin typeface="Helvetica Neue" panose="02000503000000020004"/>
              </a:rPr>
              <a:t>obiettivi formativi di </a:t>
            </a:r>
            <a:r>
              <a:rPr lang="it-IT" sz="1200" b="1" dirty="0" smtClean="0">
                <a:solidFill>
                  <a:srgbClr val="146167"/>
                </a:solidFill>
                <a:latin typeface="Helvetica Neue" panose="02000503000000020004"/>
              </a:rPr>
              <a:t>processo: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srgbClr val="146167"/>
                </a:solidFill>
                <a:latin typeface="Helvetica Neue" panose="02000503000000020004"/>
              </a:rPr>
              <a:t>Conoscere la struttura di un articolo scientifico, comprendere quali sono gli elementi che permettono una scrittura più efficace.</a:t>
            </a:r>
            <a:endParaRPr lang="it-IT" sz="1200" dirty="0">
              <a:solidFill>
                <a:srgbClr val="146167"/>
              </a:solidFill>
              <a:latin typeface="Helvetica Neue" panose="020005030000000200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rgbClr val="146167"/>
                </a:solidFill>
                <a:latin typeface="Helvetica Neue" panose="02000503000000020004"/>
              </a:rPr>
              <a:t>obiettivi formativi di </a:t>
            </a:r>
            <a:r>
              <a:rPr lang="it-IT" sz="1200" b="1" dirty="0" smtClean="0">
                <a:solidFill>
                  <a:srgbClr val="146167"/>
                </a:solidFill>
                <a:latin typeface="Helvetica Neue" panose="02000503000000020004"/>
              </a:rPr>
              <a:t>sistema: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200" dirty="0" smtClean="0">
                <a:solidFill>
                  <a:srgbClr val="146167"/>
                </a:solidFill>
                <a:latin typeface="Helvetica Neue" panose="02000503000000020004"/>
              </a:rPr>
              <a:t>conoscere ed affrontare aspetti importanti del processo di pubblicazione; conoscere le modalità di diffusione delle evidenze scientifiche.</a:t>
            </a:r>
            <a:endParaRPr lang="it-IT" sz="1200" b="1" dirty="0" smtClean="0">
              <a:solidFill>
                <a:srgbClr val="146167"/>
              </a:solidFill>
              <a:latin typeface="Helvetica Neue" panose="02000503000000020004"/>
            </a:endParaRPr>
          </a:p>
        </p:txBody>
      </p:sp>
      <p:sp>
        <p:nvSpPr>
          <p:cNvPr id="28" name="Parallelogramma 27">
            <a:extLst>
              <a:ext uri="{FF2B5EF4-FFF2-40B4-BE49-F238E27FC236}">
                <a16:creationId xmlns:a16="http://schemas.microsoft.com/office/drawing/2014/main" id="{8EA0D561-522D-4949-BC67-62D766958F2C}"/>
              </a:ext>
            </a:extLst>
          </p:cNvPr>
          <p:cNvSpPr/>
          <p:nvPr/>
        </p:nvSpPr>
        <p:spPr>
          <a:xfrm>
            <a:off x="5111429" y="8875771"/>
            <a:ext cx="1375479" cy="276176"/>
          </a:xfrm>
          <a:prstGeom prst="parallelogram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spc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CREDITI 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3E5F4687-0138-E34F-AA6D-5C672F09E66D}"/>
              </a:ext>
            </a:extLst>
          </p:cNvPr>
          <p:cNvSpPr txBox="1"/>
          <p:nvPr/>
        </p:nvSpPr>
        <p:spPr>
          <a:xfrm>
            <a:off x="6606412" y="8873107"/>
            <a:ext cx="772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>
                <a:solidFill>
                  <a:srgbClr val="14616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7</a:t>
            </a:r>
            <a:r>
              <a:rPr lang="it-IT" sz="1600" b="1" dirty="0" smtClean="0">
                <a:solidFill>
                  <a:srgbClr val="14616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it-IT" sz="1600" b="1" dirty="0">
                <a:solidFill>
                  <a:srgbClr val="14616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ECM</a:t>
            </a:r>
            <a:r>
              <a:rPr lang="it-IT" sz="1400" b="1" dirty="0">
                <a:solidFill>
                  <a:srgbClr val="14616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</a:p>
        </p:txBody>
      </p:sp>
      <p:sp>
        <p:nvSpPr>
          <p:cNvPr id="21" name="Parallelogramma 20">
            <a:extLst>
              <a:ext uri="{FF2B5EF4-FFF2-40B4-BE49-F238E27FC236}">
                <a16:creationId xmlns:a16="http://schemas.microsoft.com/office/drawing/2014/main" id="{530D1B88-3216-0248-9AB1-33A4856F3EE2}"/>
              </a:ext>
            </a:extLst>
          </p:cNvPr>
          <p:cNvSpPr/>
          <p:nvPr/>
        </p:nvSpPr>
        <p:spPr>
          <a:xfrm>
            <a:off x="5111429" y="7509177"/>
            <a:ext cx="1925550" cy="299001"/>
          </a:xfrm>
          <a:prstGeom prst="parallelogram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spc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DESTINATARI</a:t>
            </a: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38324545-D1E7-8641-9052-2EEC87AF08CA}"/>
              </a:ext>
            </a:extLst>
          </p:cNvPr>
          <p:cNvSpPr/>
          <p:nvPr/>
        </p:nvSpPr>
        <p:spPr>
          <a:xfrm>
            <a:off x="4845819" y="8043661"/>
            <a:ext cx="4412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rgbClr val="14616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Infermieri e Infermieri pediatrici </a:t>
            </a:r>
            <a:endParaRPr lang="it-IT" sz="1200" dirty="0" smtClean="0">
              <a:solidFill>
                <a:srgbClr val="14616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lvl="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rgbClr val="14616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it-IT" sz="1200" dirty="0" smtClean="0">
                <a:solidFill>
                  <a:srgbClr val="14616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          (</a:t>
            </a:r>
            <a:r>
              <a:rPr lang="it-IT" sz="1200" dirty="0">
                <a:solidFill>
                  <a:srgbClr val="14616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posti disponibili: </a:t>
            </a:r>
            <a:r>
              <a:rPr lang="it-IT" sz="1200" dirty="0" smtClean="0">
                <a:solidFill>
                  <a:srgbClr val="14616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50)</a:t>
            </a:r>
            <a:endParaRPr lang="it-IT" sz="1200" dirty="0">
              <a:solidFill>
                <a:srgbClr val="14616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6" name="Parallelogramma 35">
            <a:extLst>
              <a:ext uri="{FF2B5EF4-FFF2-40B4-BE49-F238E27FC236}">
                <a16:creationId xmlns:a16="http://schemas.microsoft.com/office/drawing/2014/main" id="{194DD65C-D9B3-B647-ACF7-CC750B517915}"/>
              </a:ext>
            </a:extLst>
          </p:cNvPr>
          <p:cNvSpPr/>
          <p:nvPr/>
        </p:nvSpPr>
        <p:spPr>
          <a:xfrm>
            <a:off x="165248" y="11413723"/>
            <a:ext cx="981067" cy="287445"/>
          </a:xfrm>
          <a:prstGeom prst="parallelogram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spc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SEDE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AE463C0-3F5F-9E4D-A435-284E372A8955}"/>
              </a:ext>
            </a:extLst>
          </p:cNvPr>
          <p:cNvSpPr/>
          <p:nvPr/>
        </p:nvSpPr>
        <p:spPr>
          <a:xfrm>
            <a:off x="1146316" y="11369307"/>
            <a:ext cx="84548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>
                <a:solidFill>
                  <a:srgbClr val="14616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Sede OPI Roma  –  Aula  ECM – Viale degli Ammiragli, 67 </a:t>
            </a:r>
            <a:endParaRPr lang="it-IT" sz="1600" b="1" dirty="0">
              <a:solidFill>
                <a:srgbClr val="14616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7" name="Parallelogramma 26">
            <a:extLst>
              <a:ext uri="{FF2B5EF4-FFF2-40B4-BE49-F238E27FC236}">
                <a16:creationId xmlns:a16="http://schemas.microsoft.com/office/drawing/2014/main" id="{6F5061CD-0F5C-6144-A9CA-8E905052FC68}"/>
              </a:ext>
            </a:extLst>
          </p:cNvPr>
          <p:cNvSpPr/>
          <p:nvPr/>
        </p:nvSpPr>
        <p:spPr>
          <a:xfrm>
            <a:off x="5111429" y="9371834"/>
            <a:ext cx="3458784" cy="334711"/>
          </a:xfrm>
          <a:prstGeom prst="parallelogram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spc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MODALITA’ DI ISCRIZIONE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65F568A-C6A7-724F-9B1C-F0FE6E0BC786}"/>
              </a:ext>
            </a:extLst>
          </p:cNvPr>
          <p:cNvSpPr/>
          <p:nvPr/>
        </p:nvSpPr>
        <p:spPr>
          <a:xfrm>
            <a:off x="5305528" y="10077113"/>
            <a:ext cx="31867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>
                <a:solidFill>
                  <a:srgbClr val="14616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Iscrizione obbligatoria</a:t>
            </a:r>
            <a:endParaRPr lang="it-IT" sz="1200" dirty="0">
              <a:solidFill>
                <a:srgbClr val="14616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it-IT" sz="1200" dirty="0" smtClean="0">
                <a:solidFill>
                  <a:srgbClr val="14616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Test di Valutazione inviato via e-mail e deve essere compilato entro le 48 ore successive alla fine dell’evento.</a:t>
            </a:r>
            <a:endParaRPr lang="it-IT" sz="1200" dirty="0">
              <a:solidFill>
                <a:srgbClr val="14616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3" name="Parallelogramma 22">
            <a:extLst>
              <a:ext uri="{FF2B5EF4-FFF2-40B4-BE49-F238E27FC236}">
                <a16:creationId xmlns:a16="http://schemas.microsoft.com/office/drawing/2014/main" id="{44492843-0BF0-4423-A7A6-E6732E3A6713}"/>
              </a:ext>
            </a:extLst>
          </p:cNvPr>
          <p:cNvSpPr/>
          <p:nvPr/>
        </p:nvSpPr>
        <p:spPr>
          <a:xfrm>
            <a:off x="720090" y="4036730"/>
            <a:ext cx="2224519" cy="414589"/>
          </a:xfrm>
          <a:prstGeom prst="parallelogram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spc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PROGRAMMA</a:t>
            </a:r>
          </a:p>
        </p:txBody>
      </p:sp>
      <p:pic>
        <p:nvPicPr>
          <p:cNvPr id="30" name="image3.png" descr="https://ci3.googleusercontent.com/mail-sig/AIorK4wz83QJobI-vqGUvJLgyOOzg2xUWn1NGNDX8fJHJVVtaP_UYzOwo9883wxT6h1gpy4Xyvk4ljACIeXq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6222683" y="11541751"/>
            <a:ext cx="2616835" cy="691515"/>
          </a:xfrm>
          <a:prstGeom prst="rect">
            <a:avLst/>
          </a:prstGeom>
          <a:ln/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433" y="10821060"/>
            <a:ext cx="2905115" cy="80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03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magine 36">
            <a:extLst>
              <a:ext uri="{FF2B5EF4-FFF2-40B4-BE49-F238E27FC236}">
                <a16:creationId xmlns:a16="http://schemas.microsoft.com/office/drawing/2014/main" id="{D1F498C2-C956-0E4F-86ED-04DF4DB3C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9103"/>
            <a:ext cx="9601200" cy="3218592"/>
          </a:xfrm>
          <a:prstGeom prst="rect">
            <a:avLst/>
          </a:prstGeom>
        </p:spPr>
      </p:pic>
      <p:pic>
        <p:nvPicPr>
          <p:cNvPr id="38" name="Immagine 37">
            <a:extLst>
              <a:ext uri="{FF2B5EF4-FFF2-40B4-BE49-F238E27FC236}">
                <a16:creationId xmlns:a16="http://schemas.microsoft.com/office/drawing/2014/main" id="{A62B09CE-FFD0-2040-B307-01D5364C65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38" y="10442465"/>
            <a:ext cx="9521461" cy="1945666"/>
          </a:xfrm>
          <a:prstGeom prst="rect">
            <a:avLst/>
          </a:prstGeom>
        </p:spPr>
      </p:pic>
      <p:cxnSp>
        <p:nvCxnSpPr>
          <p:cNvPr id="45" name="Connettore 1 44">
            <a:extLst>
              <a:ext uri="{FF2B5EF4-FFF2-40B4-BE49-F238E27FC236}">
                <a16:creationId xmlns:a16="http://schemas.microsoft.com/office/drawing/2014/main" id="{4EC85F3E-ADEF-014E-AE62-AA008AC4B654}"/>
              </a:ext>
            </a:extLst>
          </p:cNvPr>
          <p:cNvCxnSpPr>
            <a:cxnSpLocks/>
          </p:cNvCxnSpPr>
          <p:nvPr/>
        </p:nvCxnSpPr>
        <p:spPr>
          <a:xfrm>
            <a:off x="4870792" y="3099489"/>
            <a:ext cx="26581" cy="6720376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tangolo 45">
            <a:extLst>
              <a:ext uri="{FF2B5EF4-FFF2-40B4-BE49-F238E27FC236}">
                <a16:creationId xmlns:a16="http://schemas.microsoft.com/office/drawing/2014/main" id="{53553024-EBD9-B349-8638-AE1474401E10}"/>
              </a:ext>
            </a:extLst>
          </p:cNvPr>
          <p:cNvSpPr/>
          <p:nvPr/>
        </p:nvSpPr>
        <p:spPr>
          <a:xfrm>
            <a:off x="265137" y="3831171"/>
            <a:ext cx="427730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146167"/>
                </a:solidFill>
                <a:latin typeface="Helvetica Neue" panose="02000503000000020004"/>
              </a:rPr>
              <a:t>Qualora le domande dovessero superare i posti disponibili, sarà considerato criterio di selezione, l’ordine di arrivo delle domande. </a:t>
            </a:r>
            <a:endParaRPr lang="it-IT" sz="1400" dirty="0">
              <a:solidFill>
                <a:srgbClr val="146167"/>
              </a:solidFill>
              <a:latin typeface="Helvetica Neue" panose="02000503000000020004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7" name="Rettangolo 46">
            <a:extLst>
              <a:ext uri="{FF2B5EF4-FFF2-40B4-BE49-F238E27FC236}">
                <a16:creationId xmlns:a16="http://schemas.microsoft.com/office/drawing/2014/main" id="{4F35E57B-3BCA-5441-AABF-7C7F927E4FEE}"/>
              </a:ext>
            </a:extLst>
          </p:cNvPr>
          <p:cNvSpPr/>
          <p:nvPr/>
        </p:nvSpPr>
        <p:spPr>
          <a:xfrm>
            <a:off x="379127" y="5979371"/>
            <a:ext cx="428925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14616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 fine di ricevere i crediti ECM per l’evento, è necessario rispondere correttamente ad almeno il 75% delle domande del questionario di apprendimento a risposta multipla, completare il modulo di valutazione e il questionario di </a:t>
            </a:r>
            <a:r>
              <a:rPr lang="it-IT" sz="1400" dirty="0" smtClean="0">
                <a:solidFill>
                  <a:srgbClr val="14616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qualità, nonché necessaria la presenza minima dell’80% all’evento.</a:t>
            </a:r>
            <a:endParaRPr lang="it-IT" sz="1400" dirty="0">
              <a:solidFill>
                <a:srgbClr val="14616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0" name="Parallelogramma 49">
            <a:extLst>
              <a:ext uri="{FF2B5EF4-FFF2-40B4-BE49-F238E27FC236}">
                <a16:creationId xmlns:a16="http://schemas.microsoft.com/office/drawing/2014/main" id="{F9C62AB0-75DA-744F-9145-B50D624E23FD}"/>
              </a:ext>
            </a:extLst>
          </p:cNvPr>
          <p:cNvSpPr/>
          <p:nvPr/>
        </p:nvSpPr>
        <p:spPr>
          <a:xfrm>
            <a:off x="259160" y="3061577"/>
            <a:ext cx="3681513" cy="577521"/>
          </a:xfrm>
          <a:prstGeom prst="parallelogram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spc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MODALITA’ DI SELEZIONE DEI PARTECIPANTI</a:t>
            </a:r>
          </a:p>
        </p:txBody>
      </p:sp>
      <p:sp>
        <p:nvSpPr>
          <p:cNvPr id="51" name="Rettangolo 50">
            <a:extLst>
              <a:ext uri="{FF2B5EF4-FFF2-40B4-BE49-F238E27FC236}">
                <a16:creationId xmlns:a16="http://schemas.microsoft.com/office/drawing/2014/main" id="{FCF92CFC-BBCA-C045-A54C-F09A23C82A19}"/>
              </a:ext>
            </a:extLst>
          </p:cNvPr>
          <p:cNvSpPr/>
          <p:nvPr/>
        </p:nvSpPr>
        <p:spPr>
          <a:xfrm>
            <a:off x="247207" y="7556299"/>
            <a:ext cx="47223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 smtClean="0">
                <a:solidFill>
                  <a:srgbClr val="FBAB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Responsabile Scientifico:</a:t>
            </a:r>
            <a:endParaRPr lang="it-IT" sz="1400" dirty="0">
              <a:solidFill>
                <a:srgbClr val="FBAB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it-IT" sz="1400" dirty="0" smtClean="0">
                <a:solidFill>
                  <a:schemeClr val="accent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Dr. M. Zega </a:t>
            </a:r>
            <a:endParaRPr lang="it-IT" sz="1400" dirty="0">
              <a:solidFill>
                <a:srgbClr val="14616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it-IT" sz="1400" dirty="0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r>
              <a:rPr lang="it-IT" sz="1400" b="1" dirty="0" smtClean="0">
                <a:solidFill>
                  <a:srgbClr val="FBAB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Comitato Scientifico: </a:t>
            </a:r>
          </a:p>
          <a:p>
            <a:pPr defTabSz="960120">
              <a:defRPr/>
            </a:pPr>
            <a:r>
              <a:rPr lang="it-IT" sz="1400" dirty="0" smtClean="0">
                <a:solidFill>
                  <a:schemeClr val="accent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G. </a:t>
            </a:r>
            <a:r>
              <a:rPr lang="it-IT" sz="1400" dirty="0">
                <a:solidFill>
                  <a:schemeClr val="accent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Caggianelli – M. De Maria -  V. Della Bella – I. Dello Iacono</a:t>
            </a:r>
          </a:p>
          <a:p>
            <a:pPr defTabSz="960120">
              <a:defRPr/>
            </a:pPr>
            <a:r>
              <a:rPr lang="it-IT" sz="1400" dirty="0">
                <a:solidFill>
                  <a:schemeClr val="accent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C. </a:t>
            </a:r>
            <a:r>
              <a:rPr lang="it-IT" sz="1400" dirty="0" err="1">
                <a:solidFill>
                  <a:schemeClr val="accent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Donnoli</a:t>
            </a:r>
            <a:r>
              <a:rPr lang="it-IT" sz="1400" dirty="0">
                <a:solidFill>
                  <a:schemeClr val="accent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– J. Fiorini – M. </a:t>
            </a:r>
            <a:r>
              <a:rPr lang="it-IT" sz="1400" dirty="0" err="1">
                <a:solidFill>
                  <a:schemeClr val="accent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Lommi</a:t>
            </a:r>
            <a:r>
              <a:rPr lang="it-IT" sz="1400" dirty="0">
                <a:solidFill>
                  <a:schemeClr val="accent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– M. Tosini – V. </a:t>
            </a:r>
            <a:r>
              <a:rPr lang="it-IT" sz="1400" dirty="0" err="1">
                <a:solidFill>
                  <a:schemeClr val="accent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Vanzi</a:t>
            </a:r>
            <a:endParaRPr lang="it-IT" sz="1400" dirty="0">
              <a:solidFill>
                <a:schemeClr val="accent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defTabSz="960120">
              <a:defRPr/>
            </a:pPr>
            <a:r>
              <a:rPr lang="it-IT" sz="1400" dirty="0">
                <a:solidFill>
                  <a:schemeClr val="accent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R. Virgili</a:t>
            </a:r>
          </a:p>
          <a:p>
            <a:endParaRPr lang="it-IT" sz="1400" dirty="0" smtClean="0">
              <a:solidFill>
                <a:srgbClr val="146167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it-IT" sz="1400" b="1" dirty="0" smtClean="0">
                <a:solidFill>
                  <a:srgbClr val="FBAB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Segreteria Organizzativa:</a:t>
            </a:r>
            <a:endParaRPr lang="it-IT" sz="1400" dirty="0" smtClean="0">
              <a:solidFill>
                <a:srgbClr val="FBAB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it-IT" sz="1400" dirty="0" smtClean="0">
                <a:solidFill>
                  <a:srgbClr val="14616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M. Tosini</a:t>
            </a:r>
            <a:r>
              <a:rPr lang="it-IT" sz="1400" dirty="0">
                <a:solidFill>
                  <a:srgbClr val="146167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</a:p>
        </p:txBody>
      </p:sp>
      <p:sp>
        <p:nvSpPr>
          <p:cNvPr id="52" name="Parallelogramma 51">
            <a:extLst>
              <a:ext uri="{FF2B5EF4-FFF2-40B4-BE49-F238E27FC236}">
                <a16:creationId xmlns:a16="http://schemas.microsoft.com/office/drawing/2014/main" id="{36AB59F3-0BDC-794D-B44F-B80B8D83ED2D}"/>
              </a:ext>
            </a:extLst>
          </p:cNvPr>
          <p:cNvSpPr/>
          <p:nvPr/>
        </p:nvSpPr>
        <p:spPr>
          <a:xfrm>
            <a:off x="259160" y="5058133"/>
            <a:ext cx="3681513" cy="577521"/>
          </a:xfrm>
          <a:prstGeom prst="parallelogram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spc="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TEST DI VALUTAZIONE FINALE</a:t>
            </a:r>
          </a:p>
        </p:txBody>
      </p:sp>
    </p:spTree>
    <p:extLst>
      <p:ext uri="{BB962C8B-B14F-4D97-AF65-F5344CB8AC3E}">
        <p14:creationId xmlns:p14="http://schemas.microsoft.com/office/powerpoint/2010/main" val="379101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8000</TotalTime>
  <Words>447</Words>
  <Application>Microsoft Office PowerPoint</Application>
  <PresentationFormat>Formato A3 (297x420 mm)</PresentationFormat>
  <Paragraphs>82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 Neue</vt:lpstr>
      <vt:lpstr>Helvetica Neue Medium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Marco Tosini</cp:lastModifiedBy>
  <cp:revision>86</cp:revision>
  <cp:lastPrinted>2022-05-25T10:16:28Z</cp:lastPrinted>
  <dcterms:created xsi:type="dcterms:W3CDTF">2022-04-07T11:20:26Z</dcterms:created>
  <dcterms:modified xsi:type="dcterms:W3CDTF">2025-09-24T05:12:04Z</dcterms:modified>
</cp:coreProperties>
</file>